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9"/>
  </p:notesMasterIdLst>
  <p:handoutMasterIdLst>
    <p:handoutMasterId r:id="rId20"/>
  </p:handoutMasterIdLst>
  <p:sldIdLst>
    <p:sldId id="256" r:id="rId2"/>
    <p:sldId id="257" r:id="rId3"/>
    <p:sldId id="282" r:id="rId4"/>
    <p:sldId id="258" r:id="rId5"/>
    <p:sldId id="270" r:id="rId6"/>
    <p:sldId id="262" r:id="rId7"/>
    <p:sldId id="285" r:id="rId8"/>
    <p:sldId id="272" r:id="rId9"/>
    <p:sldId id="273" r:id="rId10"/>
    <p:sldId id="275" r:id="rId11"/>
    <p:sldId id="276" r:id="rId12"/>
    <p:sldId id="277" r:id="rId13"/>
    <p:sldId id="278" r:id="rId14"/>
    <p:sldId id="279" r:id="rId15"/>
    <p:sldId id="281" r:id="rId16"/>
    <p:sldId id="283" r:id="rId17"/>
    <p:sldId id="284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an, Ge" initials="YG" lastIdx="2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435A"/>
    <a:srgbClr val="006298"/>
    <a:srgbClr val="990000"/>
    <a:srgbClr val="275C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721" autoAdjust="0"/>
    <p:restoredTop sz="88537" autoAdjust="0"/>
  </p:normalViewPr>
  <p:slideViewPr>
    <p:cSldViewPr snapToGrid="0">
      <p:cViewPr varScale="1">
        <p:scale>
          <a:sx n="79" d="100"/>
          <a:sy n="79" d="100"/>
        </p:scale>
        <p:origin x="216" y="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0A6D21-6A00-42D5-84A1-E4A5B4913B51}" type="datetimeFigureOut">
              <a:rPr lang="en-US" smtClean="0"/>
              <a:t>3/26/18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3EA2B3-14D3-4143-BA5A-C1887505CAA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448661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8FCCE8-EDBB-470B-8DF7-8A7315C1C4A9}" type="datetimeFigureOut">
              <a:rPr lang="en-US" smtClean="0"/>
              <a:t>3/26/18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43117F-4D05-4132-84DE-8E5FEC46A62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20595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43117F-4D05-4132-84DE-8E5FEC46A628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4704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E15E21-400B-4D0A-9D20-A7A2FE2AAB60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17696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E15E21-400B-4D0A-9D20-A7A2FE2AAB60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39222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E15E21-400B-4D0A-9D20-A7A2FE2AAB60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41040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43117F-4D05-4132-84DE-8E5FEC46A628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7444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43117F-4D05-4132-84DE-8E5FEC46A628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5615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ffectLst/>
              </a:rPr>
              <a:t>CSS3 is the latest standard for CSS.</a:t>
            </a:r>
          </a:p>
          <a:p>
            <a:r>
              <a:rPr lang="en-US" dirty="0">
                <a:effectLst/>
              </a:rPr>
              <a:t>CSS3 is completely backwards-compatible with earlier versions of CSS.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E15E21-400B-4D0A-9D20-A7A2FE2AAB60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69252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43117F-4D05-4132-84DE-8E5FEC46A628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58460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43117F-4D05-4132-84DE-8E5FEC46A628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41295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JS: </a:t>
            </a:r>
          </a:p>
          <a:p>
            <a:r>
              <a:rPr lang="en-US" dirty="0"/>
              <a:t>Validate</a:t>
            </a:r>
            <a:r>
              <a:rPr lang="en-US" baseline="0" dirty="0"/>
              <a:t> forms, detect browsers, dynamically change the web content and, connect front-end to backend service and data source, to name a few. </a:t>
            </a:r>
          </a:p>
          <a:p>
            <a:endParaRPr lang="en-US" baseline="0" dirty="0"/>
          </a:p>
          <a:p>
            <a:r>
              <a:rPr lang="en-US" baseline="0" dirty="0"/>
              <a:t>Analog is that to build a house</a:t>
            </a:r>
          </a:p>
          <a:p>
            <a:r>
              <a:rPr lang="en-US" baseline="0" dirty="0"/>
              <a:t>HTML will be the foundation and structure, add wall, floor, windows, doors, and stairs </a:t>
            </a:r>
          </a:p>
          <a:p>
            <a:r>
              <a:rPr lang="en-US" baseline="0" dirty="0"/>
              <a:t>CSS will be the carpet, wallpaper, door frame, and etc. </a:t>
            </a:r>
          </a:p>
          <a:p>
            <a:r>
              <a:rPr lang="en-US" baseline="0" dirty="0"/>
              <a:t>JavaScript will be the electrical wiring, telephone, and cable wires, and appliance such as TV, reregister, to provide dynamic features.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43117F-4D05-4132-84DE-8E5FEC46A628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08152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HTML is the foundation and structure of a house, CSS is the wall paper, carpet, and other declarative items that make the house beautiful, or as we say in application design </a:t>
            </a:r>
            <a:r>
              <a:rPr lang="en-US" b="1" baseline="0" dirty="0"/>
              <a:t>user-friendly</a:t>
            </a:r>
            <a:r>
              <a:rPr lang="en-US" baseline="0" dirty="0"/>
              <a:t>. </a:t>
            </a:r>
          </a:p>
          <a:p>
            <a:endParaRPr lang="en-US" baseline="0" dirty="0"/>
          </a:p>
          <a:p>
            <a:r>
              <a:rPr lang="en-US" baseline="0" dirty="0"/>
              <a:t>HTML </a:t>
            </a:r>
            <a:r>
              <a:rPr lang="en-US" baseline="0" dirty="0">
                <a:sym typeface="Wingdings" panose="05000000000000000000" pitchFamily="2" charset="2"/>
              </a:rPr>
              <a:t> structure, </a:t>
            </a:r>
          </a:p>
          <a:p>
            <a:r>
              <a:rPr lang="en-US" baseline="0" dirty="0">
                <a:sym typeface="Wingdings" panose="05000000000000000000" pitchFamily="2" charset="2"/>
              </a:rPr>
              <a:t>CSS  look and feel, </a:t>
            </a:r>
          </a:p>
          <a:p>
            <a:endParaRPr lang="en-US" baseline="0" dirty="0">
              <a:sym typeface="Wingdings" panose="05000000000000000000" pitchFamily="2" charset="2"/>
            </a:endParaRPr>
          </a:p>
          <a:p>
            <a:r>
              <a:rPr lang="en-US" baseline="0" dirty="0">
                <a:sym typeface="Wingdings" panose="05000000000000000000" pitchFamily="2" charset="2"/>
              </a:rPr>
              <a:t>Together, they are responsible for the UE, user experience. </a:t>
            </a:r>
          </a:p>
          <a:p>
            <a:endParaRPr lang="en-US" baseline="0" dirty="0">
              <a:sym typeface="Wingdings" panose="05000000000000000000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43117F-4D05-4132-84DE-8E5FEC46A628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81624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Hello.html</a:t>
            </a:r>
          </a:p>
          <a:p>
            <a:r>
              <a:rPr lang="en-US" dirty="0"/>
              <a:t>&lt;head&gt; meta</a:t>
            </a:r>
            <a:r>
              <a:rPr lang="en-US" baseline="0" dirty="0"/>
              <a:t> data info about the page</a:t>
            </a:r>
          </a:p>
          <a:p>
            <a:r>
              <a:rPr lang="en-US" baseline="0" dirty="0"/>
              <a:t>&lt;body&gt; the content of the page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43117F-4D05-4132-84DE-8E5FEC46A628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79588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/>
              <a:t>&lt;!DOCTYPE html&gt;</a:t>
            </a:r>
            <a:r>
              <a:rPr lang="en-US" dirty="0"/>
              <a:t> declaration defines this document to be HTML5</a:t>
            </a:r>
          </a:p>
          <a:p>
            <a:r>
              <a:rPr lang="en-US" dirty="0"/>
              <a:t>The text between </a:t>
            </a:r>
            <a:r>
              <a:rPr lang="en-US" b="1" dirty="0"/>
              <a:t>&lt;html&gt;</a:t>
            </a:r>
            <a:r>
              <a:rPr lang="en-US" dirty="0"/>
              <a:t> and </a:t>
            </a:r>
            <a:r>
              <a:rPr lang="en-US" b="1" dirty="0"/>
              <a:t>&lt;/html&gt;</a:t>
            </a:r>
            <a:r>
              <a:rPr lang="en-US" dirty="0"/>
              <a:t> describes an HTML document</a:t>
            </a:r>
          </a:p>
          <a:p>
            <a:r>
              <a:rPr lang="en-US" dirty="0"/>
              <a:t>The text between </a:t>
            </a:r>
            <a:r>
              <a:rPr lang="en-US" b="1" dirty="0"/>
              <a:t>&lt;head&gt;</a:t>
            </a:r>
            <a:r>
              <a:rPr lang="en-US" dirty="0"/>
              <a:t> and </a:t>
            </a:r>
            <a:r>
              <a:rPr lang="en-US" b="1" dirty="0"/>
              <a:t>&lt;/head&gt;</a:t>
            </a:r>
            <a:r>
              <a:rPr lang="en-US" dirty="0"/>
              <a:t> provides information about the document</a:t>
            </a:r>
          </a:p>
          <a:p>
            <a:r>
              <a:rPr lang="en-US" dirty="0"/>
              <a:t>The text between </a:t>
            </a:r>
            <a:r>
              <a:rPr lang="en-US" b="1" dirty="0"/>
              <a:t>&lt;title&gt;</a:t>
            </a:r>
            <a:r>
              <a:rPr lang="en-US" dirty="0"/>
              <a:t> and </a:t>
            </a:r>
            <a:r>
              <a:rPr lang="en-US" b="1" dirty="0"/>
              <a:t>&lt;/title&gt;</a:t>
            </a:r>
            <a:r>
              <a:rPr lang="en-US" dirty="0"/>
              <a:t> provides a title for the document</a:t>
            </a:r>
          </a:p>
          <a:p>
            <a:r>
              <a:rPr lang="en-US" dirty="0"/>
              <a:t>The text between </a:t>
            </a:r>
            <a:r>
              <a:rPr lang="en-US" b="1" dirty="0"/>
              <a:t>&lt;body&gt;</a:t>
            </a:r>
            <a:r>
              <a:rPr lang="en-US" dirty="0"/>
              <a:t> and </a:t>
            </a:r>
            <a:r>
              <a:rPr lang="en-US" b="1" dirty="0"/>
              <a:t>&lt;/body&gt;</a:t>
            </a:r>
            <a:r>
              <a:rPr lang="en-US" dirty="0"/>
              <a:t> describes the visible page content</a:t>
            </a:r>
          </a:p>
          <a:p>
            <a:r>
              <a:rPr lang="en-US" dirty="0"/>
              <a:t>The text between </a:t>
            </a:r>
            <a:r>
              <a:rPr lang="en-US" b="1" dirty="0"/>
              <a:t>&lt;h1&gt;</a:t>
            </a:r>
            <a:r>
              <a:rPr lang="en-US" dirty="0"/>
              <a:t> and </a:t>
            </a:r>
            <a:r>
              <a:rPr lang="en-US" b="1" dirty="0"/>
              <a:t>&lt;/h1&gt;</a:t>
            </a:r>
            <a:r>
              <a:rPr lang="en-US" dirty="0"/>
              <a:t> describes a heading</a:t>
            </a:r>
          </a:p>
          <a:p>
            <a:r>
              <a:rPr lang="en-US" dirty="0"/>
              <a:t>The text between </a:t>
            </a:r>
            <a:r>
              <a:rPr lang="en-US" b="1" dirty="0"/>
              <a:t>&lt;p&gt;</a:t>
            </a:r>
            <a:r>
              <a:rPr lang="en-US" dirty="0"/>
              <a:t> and </a:t>
            </a:r>
            <a:r>
              <a:rPr lang="en-US" b="1" dirty="0"/>
              <a:t>&lt;/p&gt;</a:t>
            </a:r>
            <a:r>
              <a:rPr lang="en-US" dirty="0"/>
              <a:t> describes a paragraph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43117F-4D05-4132-84DE-8E5FEC46A628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38296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43117F-4D05-4132-84DE-8E5FEC46A628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06226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dirty="0"/>
              <a:t>Inline Styles - Style Property</a:t>
            </a:r>
          </a:p>
          <a:p>
            <a:pPr lvl="1"/>
            <a:r>
              <a:rPr lang="en-US" sz="2000" dirty="0"/>
              <a:t>Every element(tag) in HTML has style property which contains rules for formatting</a:t>
            </a:r>
          </a:p>
          <a:p>
            <a:pPr lvl="1"/>
            <a:r>
              <a:rPr lang="en-US" sz="2000" dirty="0"/>
              <a:t>Not best practice since we should separate UI (DOM structure) and Style</a:t>
            </a:r>
          </a:p>
          <a:p>
            <a:r>
              <a:rPr lang="en-US" sz="2400" dirty="0"/>
              <a:t>Internal Style - Style Tags</a:t>
            </a:r>
          </a:p>
          <a:p>
            <a:pPr lvl="1"/>
            <a:r>
              <a:rPr lang="en-US" sz="2000" dirty="0"/>
              <a:t>Every HTML page can have style tags that contain styling information separate from HTML</a:t>
            </a:r>
          </a:p>
          <a:p>
            <a:pPr lvl="1"/>
            <a:r>
              <a:rPr lang="en-US" sz="2000" dirty="0"/>
              <a:t>Not best practice since it is only separate UI and Style on a “per page” basis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43117F-4D05-4132-84DE-8E5FEC46A628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63556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666" name="Rectangle 1026"/>
          <p:cNvSpPr>
            <a:spLocks noGrp="1" noChangeArrowheads="1"/>
          </p:cNvSpPr>
          <p:nvPr>
            <p:ph type="ctrTitle"/>
          </p:nvPr>
        </p:nvSpPr>
        <p:spPr>
          <a:xfrm>
            <a:off x="1797557" y="2514602"/>
            <a:ext cx="9414427" cy="1114425"/>
          </a:xfrm>
        </p:spPr>
        <p:txBody>
          <a:bodyPr anchor="ctr"/>
          <a:lstStyle>
            <a:lvl1pPr algn="l">
              <a:defRPr sz="4000" b="1" i="0">
                <a:latin typeface="BentonSans" panose="02000503000000020004" pitchFamily="2" charset="77"/>
                <a:cs typeface="Calibr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69667" name="Rectangle 1027"/>
          <p:cNvSpPr>
            <a:spLocks noGrp="1" noChangeArrowheads="1"/>
          </p:cNvSpPr>
          <p:nvPr>
            <p:ph type="subTitle" idx="1"/>
          </p:nvPr>
        </p:nvSpPr>
        <p:spPr>
          <a:xfrm>
            <a:off x="1797556" y="3825026"/>
            <a:ext cx="9414429" cy="489397"/>
          </a:xfrm>
        </p:spPr>
        <p:txBody>
          <a:bodyPr anchor="t" anchorCtr="0"/>
          <a:lstStyle>
            <a:lvl1pPr marL="0" indent="0" algn="l">
              <a:lnSpc>
                <a:spcPct val="90000"/>
              </a:lnSpc>
              <a:buFont typeface="Arial" charset="0"/>
              <a:buNone/>
              <a:defRPr sz="2000" b="0" i="0">
                <a:latin typeface="BentonSans Medium" panose="02000503000000020004" pitchFamily="2" charset="77"/>
                <a:cs typeface="Calibri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369668" name="Rectangle 1028"/>
          <p:cNvSpPr>
            <a:spLocks noChangeArrowheads="1"/>
          </p:cNvSpPr>
          <p:nvPr/>
        </p:nvSpPr>
        <p:spPr bwMode="auto">
          <a:xfrm>
            <a:off x="11478686" y="6604002"/>
            <a:ext cx="306916" cy="2214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 anchorCtr="1">
            <a:spAutoFit/>
          </a:bodyPr>
          <a:lstStyle/>
          <a:p>
            <a:pPr defTabSz="814388"/>
            <a:fld id="{52D0559D-BAD6-4713-9FB2-12DC9D2D5DED}" type="slidenum">
              <a:rPr lang="en-US" sz="900" b="0">
                <a:solidFill>
                  <a:srgbClr val="808080"/>
                </a:solidFill>
              </a:rPr>
              <a:pPr defTabSz="814388"/>
              <a:t>‹#›</a:t>
            </a:fld>
            <a:endParaRPr lang="en-US" sz="900" b="0" dirty="0">
              <a:solidFill>
                <a:srgbClr val="80808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0240A0-E14B-9A4A-950A-665C2184E73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3809" y="4761405"/>
            <a:ext cx="2375914" cy="260933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9E8B623-0B67-4842-B098-4DA6A9E2E8BB}"/>
              </a:ext>
            </a:extLst>
          </p:cNvPr>
          <p:cNvSpPr/>
          <p:nvPr userDrawn="1"/>
        </p:nvSpPr>
        <p:spPr bwMode="auto">
          <a:xfrm>
            <a:off x="1416678" y="2514602"/>
            <a:ext cx="167423" cy="1889973"/>
          </a:xfrm>
          <a:prstGeom prst="rect">
            <a:avLst/>
          </a:prstGeom>
          <a:solidFill>
            <a:srgbClr val="99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3025" tIns="36512" rIns="73025" bIns="36512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59074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9CC7F13-33C4-472F-B9DE-B5AC0FF7F7A8}" type="datetimeFigureOut">
              <a:rPr lang="en-US" smtClean="0"/>
              <a:t>3/26/18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71085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07453" y="254001"/>
            <a:ext cx="2766484" cy="5283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8001" y="254001"/>
            <a:ext cx="8096251" cy="5283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9CC7F13-33C4-472F-B9DE-B5AC0FF7F7A8}" type="datetimeFigureOut">
              <a:rPr lang="en-US" smtClean="0"/>
              <a:t>3/26/18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40159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4" y="254000"/>
            <a:ext cx="10164233" cy="8382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hart Placeholder 2"/>
          <p:cNvSpPr>
            <a:spLocks noGrp="1"/>
          </p:cNvSpPr>
          <p:nvPr>
            <p:ph type="chart" idx="1"/>
          </p:nvPr>
        </p:nvSpPr>
        <p:spPr>
          <a:xfrm>
            <a:off x="607486" y="1965326"/>
            <a:ext cx="10966449" cy="3571875"/>
          </a:xfrm>
        </p:spPr>
        <p:txBody>
          <a:bodyPr/>
          <a:lstStyle/>
          <a:p>
            <a:r>
              <a:rPr lang="en-US" dirty="0"/>
              <a:t>Click icon to add chart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31200" y="6553200"/>
            <a:ext cx="2540000" cy="228600"/>
          </a:xfrm>
        </p:spPr>
        <p:txBody>
          <a:bodyPr/>
          <a:lstStyle>
            <a:lvl1pPr>
              <a:defRPr/>
            </a:lvl1pPr>
          </a:lstStyle>
          <a:p>
            <a:fld id="{99CC7F13-33C4-472F-B9DE-B5AC0FF7F7A8}" type="datetimeFigureOut">
              <a:rPr lang="en-US" smtClean="0"/>
              <a:t>3/26/18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433830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4" y="254000"/>
            <a:ext cx="10164233" cy="8382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07486" y="1965326"/>
            <a:ext cx="10966449" cy="3571875"/>
          </a:xfrm>
        </p:spPr>
        <p:txBody>
          <a:bodyPr/>
          <a:lstStyle/>
          <a:p>
            <a:r>
              <a:rPr lang="en-US" dirty="0"/>
              <a:t>Click icon to add table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31200" y="6553200"/>
            <a:ext cx="2540000" cy="228600"/>
          </a:xfrm>
        </p:spPr>
        <p:txBody>
          <a:bodyPr/>
          <a:lstStyle>
            <a:lvl1pPr>
              <a:defRPr/>
            </a:lvl1pPr>
          </a:lstStyle>
          <a:p>
            <a:fld id="{99CC7F13-33C4-472F-B9DE-B5AC0FF7F7A8}" type="datetimeFigureOut">
              <a:rPr lang="en-US" smtClean="0"/>
              <a:t>3/26/18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040776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C7F13-33C4-472F-B9DE-B5AC0FF7F7A8}" type="datetimeFigureOut">
              <a:rPr lang="en-US" smtClean="0"/>
              <a:t>3/26/18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F2AB0664-583A-4374-81D2-71AA1C2B58E0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278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libri" pitchFamily="34" charset="0"/>
                <a:cs typeface="Calibr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Calibri" pitchFamily="34" charset="0"/>
                <a:cs typeface="Calibri" pitchFamily="34" charset="0"/>
              </a:defRPr>
            </a:lvl1pPr>
            <a:lvl2pPr>
              <a:defRPr>
                <a:latin typeface="Calibri" pitchFamily="34" charset="0"/>
                <a:cs typeface="Calibri" pitchFamily="34" charset="0"/>
              </a:defRPr>
            </a:lvl2pPr>
            <a:lvl3pPr>
              <a:defRPr>
                <a:latin typeface="Calibri" pitchFamily="34" charset="0"/>
                <a:cs typeface="Calibri" pitchFamily="34" charset="0"/>
              </a:defRPr>
            </a:lvl3pPr>
            <a:lvl4pPr>
              <a:defRPr>
                <a:latin typeface="Calibri" pitchFamily="34" charset="0"/>
                <a:cs typeface="Calibri" pitchFamily="34" charset="0"/>
              </a:defRPr>
            </a:lvl4pPr>
            <a:lvl5pPr>
              <a:defRPr>
                <a:latin typeface="Calibri" pitchFamily="34" charset="0"/>
                <a:cs typeface="Calibri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9CC7F13-33C4-472F-B9DE-B5AC0FF7F7A8}" type="datetimeFigureOut">
              <a:rPr lang="en-US" smtClean="0"/>
              <a:t>3/26/18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8737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5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9CC7F13-33C4-472F-B9DE-B5AC0FF7F7A8}" type="datetimeFigureOut">
              <a:rPr lang="en-US" smtClean="0"/>
              <a:t>3/26/18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49012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7486" y="1965326"/>
            <a:ext cx="5380567" cy="3571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1252" y="1965326"/>
            <a:ext cx="5382683" cy="3571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9CC7F13-33C4-472F-B9DE-B5AC0FF7F7A8}" type="datetimeFigureOut">
              <a:rPr lang="en-US" smtClean="0"/>
              <a:t>3/26/18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71531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2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2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9CC7F13-33C4-472F-B9DE-B5AC0FF7F7A8}" type="datetimeFigureOut">
              <a:rPr lang="en-US" smtClean="0"/>
              <a:t>3/26/18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40295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9CC7F13-33C4-472F-B9DE-B5AC0FF7F7A8}" type="datetimeFigureOut">
              <a:rPr lang="en-US" smtClean="0"/>
              <a:t>3/26/18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52244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9CC7F13-33C4-472F-B9DE-B5AC0FF7F7A8}" type="datetimeFigureOut">
              <a:rPr lang="en-US" smtClean="0"/>
              <a:t>3/26/18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49487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3050"/>
            <a:ext cx="4011084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4" y="273052"/>
            <a:ext cx="6815668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2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9CC7F13-33C4-472F-B9DE-B5AC0FF7F7A8}" type="datetimeFigureOut">
              <a:rPr lang="en-US" smtClean="0"/>
              <a:t>3/26/18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08704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1"/>
            <a:ext cx="73152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9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9CC7F13-33C4-472F-B9DE-B5AC0FF7F7A8}" type="datetimeFigureOut">
              <a:rPr lang="en-US" smtClean="0"/>
              <a:t>3/26/18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52121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42" name="Rectangle 6146"/>
          <p:cNvSpPr>
            <a:spLocks noGrp="1" noChangeArrowheads="1"/>
          </p:cNvSpPr>
          <p:nvPr>
            <p:ph type="title"/>
          </p:nvPr>
        </p:nvSpPr>
        <p:spPr bwMode="auto">
          <a:xfrm>
            <a:off x="508004" y="254000"/>
            <a:ext cx="10164233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2124" tIns="41061" rIns="82124" bIns="41061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Slide Title</a:t>
            </a:r>
          </a:p>
        </p:txBody>
      </p:sp>
      <p:sp>
        <p:nvSpPr>
          <p:cNvPr id="368643" name="Rectangle 6147"/>
          <p:cNvSpPr>
            <a:spLocks noGrp="1" noChangeArrowheads="1"/>
          </p:cNvSpPr>
          <p:nvPr>
            <p:ph type="body" idx="1"/>
          </p:nvPr>
        </p:nvSpPr>
        <p:spPr bwMode="auto">
          <a:xfrm>
            <a:off x="508004" y="1524001"/>
            <a:ext cx="10966449" cy="4749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2124" tIns="41061" rIns="82124" bIns="4106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Body Text</a:t>
            </a:r>
          </a:p>
          <a:p>
            <a:pPr lvl="1"/>
            <a:r>
              <a:rPr lang="en-US" dirty="0"/>
              <a:t> Second Level</a:t>
            </a:r>
          </a:p>
          <a:p>
            <a:pPr lvl="2"/>
            <a:r>
              <a:rPr lang="en-US" dirty="0"/>
              <a:t> 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68646" name="Rectangle 6150"/>
          <p:cNvSpPr>
            <a:spLocks noChangeArrowheads="1"/>
          </p:cNvSpPr>
          <p:nvPr/>
        </p:nvSpPr>
        <p:spPr bwMode="auto">
          <a:xfrm>
            <a:off x="11478686" y="6604002"/>
            <a:ext cx="306916" cy="2214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 anchorCtr="1">
            <a:spAutoFit/>
          </a:bodyPr>
          <a:lstStyle/>
          <a:p>
            <a:pPr defTabSz="814388"/>
            <a:fld id="{66F73C3D-4B41-4F4D-A662-119CD3547776}" type="slidenum">
              <a:rPr lang="en-US" sz="900" b="0">
                <a:solidFill>
                  <a:srgbClr val="808080"/>
                </a:solidFill>
              </a:rPr>
              <a:pPr defTabSz="814388"/>
              <a:t>‹#›</a:t>
            </a:fld>
            <a:endParaRPr lang="en-US" sz="900" b="0" dirty="0">
              <a:solidFill>
                <a:srgbClr val="808080"/>
              </a:solidFill>
            </a:endParaRPr>
          </a:p>
        </p:txBody>
      </p:sp>
      <p:sp>
        <p:nvSpPr>
          <p:cNvPr id="368650" name="Rectangle 6154"/>
          <p:cNvSpPr>
            <a:spLocks noChangeArrowheads="1"/>
          </p:cNvSpPr>
          <p:nvPr/>
        </p:nvSpPr>
        <p:spPr bwMode="auto">
          <a:xfrm>
            <a:off x="11478686" y="6604002"/>
            <a:ext cx="306916" cy="2214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 anchorCtr="1">
            <a:spAutoFit/>
          </a:bodyPr>
          <a:lstStyle/>
          <a:p>
            <a:pPr defTabSz="814388"/>
            <a:fld id="{B058374B-DF85-4EA9-AF8B-533C26B3D870}" type="slidenum">
              <a:rPr lang="en-US" sz="900" b="0">
                <a:solidFill>
                  <a:srgbClr val="808080"/>
                </a:solidFill>
              </a:rPr>
              <a:pPr defTabSz="814388"/>
              <a:t>‹#›</a:t>
            </a:fld>
            <a:endParaRPr lang="en-US" sz="900" b="0" dirty="0">
              <a:solidFill>
                <a:srgbClr val="808080"/>
              </a:solidFill>
            </a:endParaRPr>
          </a:p>
        </p:txBody>
      </p:sp>
      <p:sp>
        <p:nvSpPr>
          <p:cNvPr id="368653" name="Rectangle 6157"/>
          <p:cNvSpPr>
            <a:spLocks noChangeArrowheads="1"/>
          </p:cNvSpPr>
          <p:nvPr/>
        </p:nvSpPr>
        <p:spPr bwMode="auto">
          <a:xfrm>
            <a:off x="11478686" y="6604002"/>
            <a:ext cx="306916" cy="2214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 anchorCtr="1">
            <a:spAutoFit/>
          </a:bodyPr>
          <a:lstStyle/>
          <a:p>
            <a:pPr defTabSz="814388"/>
            <a:fld id="{2CA30F29-A00B-4469-8BDD-E3B4C6A87EC4}" type="slidenum">
              <a:rPr lang="en-US" sz="900" b="0">
                <a:solidFill>
                  <a:srgbClr val="808080"/>
                </a:solidFill>
              </a:rPr>
              <a:pPr defTabSz="814388"/>
              <a:t>‹#›</a:t>
            </a:fld>
            <a:endParaRPr lang="en-US" sz="900" b="0" dirty="0">
              <a:solidFill>
                <a:srgbClr val="808080"/>
              </a:solidFill>
            </a:endParaRPr>
          </a:p>
        </p:txBody>
      </p:sp>
      <p:sp>
        <p:nvSpPr>
          <p:cNvPr id="368656" name="Rectangle 6160"/>
          <p:cNvSpPr>
            <a:spLocks noChangeArrowheads="1"/>
          </p:cNvSpPr>
          <p:nvPr/>
        </p:nvSpPr>
        <p:spPr bwMode="auto">
          <a:xfrm>
            <a:off x="0" y="1143000"/>
            <a:ext cx="10871200" cy="152400"/>
          </a:xfrm>
          <a:prstGeom prst="rect">
            <a:avLst/>
          </a:prstGeom>
          <a:solidFill>
            <a:srgbClr val="99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73025" tIns="36512" rIns="73025" bIns="36512" anchor="ctr"/>
          <a:lstStyle/>
          <a:p>
            <a:endParaRPr lang="en-US" sz="1800" dirty="0"/>
          </a:p>
        </p:txBody>
      </p:sp>
      <p:sp>
        <p:nvSpPr>
          <p:cNvPr id="368663" name="Rectangle 6167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331200" y="6553200"/>
            <a:ext cx="25400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9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23698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txStyles>
    <p:titleStyle>
      <a:lvl1pPr algn="l" defTabSz="814388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Calibri" pitchFamily="34" charset="0"/>
          <a:ea typeface="+mj-ea"/>
          <a:cs typeface="Calibri" pitchFamily="34" charset="0"/>
        </a:defRPr>
      </a:lvl1pPr>
      <a:lvl2pPr algn="l" defTabSz="814388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</a:defRPr>
      </a:lvl2pPr>
      <a:lvl3pPr algn="l" defTabSz="814388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</a:defRPr>
      </a:lvl3pPr>
      <a:lvl4pPr algn="l" defTabSz="814388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</a:defRPr>
      </a:lvl4pPr>
      <a:lvl5pPr algn="l" defTabSz="814388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</a:defRPr>
      </a:lvl5pPr>
      <a:lvl6pPr marL="457200" algn="l" defTabSz="814388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</a:defRPr>
      </a:lvl6pPr>
      <a:lvl7pPr marL="914400" algn="l" defTabSz="814388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</a:defRPr>
      </a:lvl7pPr>
      <a:lvl8pPr marL="1371600" algn="l" defTabSz="814388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</a:defRPr>
      </a:lvl8pPr>
      <a:lvl9pPr marL="1828800" algn="l" defTabSz="814388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</a:defRPr>
      </a:lvl9pPr>
    </p:titleStyle>
    <p:bodyStyle>
      <a:lvl1pPr marL="288925" indent="-288925" algn="l" defTabSz="814388" rtl="0" eaLnBrk="1" fontAlgn="base" hangingPunct="1">
        <a:lnSpc>
          <a:spcPct val="95000"/>
        </a:lnSpc>
        <a:spcBef>
          <a:spcPct val="50000"/>
        </a:spcBef>
        <a:spcAft>
          <a:spcPct val="0"/>
        </a:spcAft>
        <a:buClr>
          <a:srgbClr val="CC0000"/>
        </a:buClr>
        <a:buSzPct val="100000"/>
        <a:buFont typeface="Arial" charset="0"/>
        <a:buChar char="•"/>
        <a:defRPr sz="3000" b="1">
          <a:solidFill>
            <a:schemeClr val="tx1"/>
          </a:solidFill>
          <a:latin typeface="Calibri" pitchFamily="34" charset="0"/>
          <a:ea typeface="+mn-ea"/>
          <a:cs typeface="Calibri" pitchFamily="34" charset="0"/>
        </a:defRPr>
      </a:lvl1pPr>
      <a:lvl2pPr marL="1084263" indent="-457200" algn="l" defTabSz="814388" rtl="0" eaLnBrk="1" fontAlgn="base" hangingPunct="1">
        <a:lnSpc>
          <a:spcPct val="95000"/>
        </a:lnSpc>
        <a:spcBef>
          <a:spcPct val="50000"/>
        </a:spcBef>
        <a:spcAft>
          <a:spcPct val="0"/>
        </a:spcAft>
        <a:buFont typeface="Wingdings" panose="05000000000000000000" pitchFamily="2" charset="2"/>
        <a:buChar char="§"/>
        <a:defRPr sz="2600" b="1">
          <a:solidFill>
            <a:schemeClr val="tx1"/>
          </a:solidFill>
          <a:latin typeface="Calibri" pitchFamily="34" charset="0"/>
          <a:cs typeface="Calibri" pitchFamily="34" charset="0"/>
        </a:defRPr>
      </a:lvl2pPr>
      <a:lvl3pPr marL="1422400" indent="-457200" algn="l" defTabSz="814388" rtl="0" eaLnBrk="1" fontAlgn="base" hangingPunct="1">
        <a:lnSpc>
          <a:spcPct val="95000"/>
        </a:lnSpc>
        <a:spcBef>
          <a:spcPct val="50000"/>
        </a:spcBef>
        <a:spcAft>
          <a:spcPct val="0"/>
        </a:spcAft>
        <a:buFont typeface="Courier New" panose="02070309020205020404" pitchFamily="49" charset="0"/>
        <a:buChar char="o"/>
        <a:defRPr sz="2600" b="1">
          <a:solidFill>
            <a:schemeClr val="tx1"/>
          </a:solidFill>
          <a:latin typeface="Calibri" pitchFamily="34" charset="0"/>
          <a:cs typeface="Calibri" pitchFamily="34" charset="0"/>
        </a:defRPr>
      </a:lvl3pPr>
      <a:lvl4pPr marL="1317625" algn="l" defTabSz="814388" rtl="0" eaLnBrk="1" fontAlgn="base" hangingPunct="1">
        <a:lnSpc>
          <a:spcPct val="95000"/>
        </a:lnSpc>
        <a:spcBef>
          <a:spcPct val="50000"/>
        </a:spcBef>
        <a:spcAft>
          <a:spcPct val="0"/>
        </a:spcAft>
        <a:defRPr sz="2600" b="1">
          <a:solidFill>
            <a:schemeClr val="tx1"/>
          </a:solidFill>
          <a:latin typeface="Calibri" pitchFamily="34" charset="0"/>
          <a:cs typeface="Calibri" pitchFamily="34" charset="0"/>
        </a:defRPr>
      </a:lvl4pPr>
      <a:lvl5pPr marL="1604963" algn="l" defTabSz="814388" rtl="0" eaLnBrk="1" fontAlgn="base" hangingPunct="1">
        <a:lnSpc>
          <a:spcPct val="95000"/>
        </a:lnSpc>
        <a:spcBef>
          <a:spcPct val="50000"/>
        </a:spcBef>
        <a:spcAft>
          <a:spcPct val="0"/>
        </a:spcAft>
        <a:defRPr sz="2600" b="1">
          <a:solidFill>
            <a:schemeClr val="tx1"/>
          </a:solidFill>
          <a:latin typeface="Calibri" pitchFamily="34" charset="0"/>
          <a:cs typeface="Calibri" pitchFamily="34" charset="0"/>
        </a:defRPr>
      </a:lvl5pPr>
      <a:lvl6pPr marL="2062163" algn="l" defTabSz="814388" rtl="0" eaLnBrk="1" fontAlgn="base" hangingPunct="1">
        <a:lnSpc>
          <a:spcPct val="95000"/>
        </a:lnSpc>
        <a:spcBef>
          <a:spcPct val="50000"/>
        </a:spcBef>
        <a:spcAft>
          <a:spcPct val="0"/>
        </a:spcAft>
        <a:defRPr sz="2600" b="1">
          <a:solidFill>
            <a:schemeClr val="tx1"/>
          </a:solidFill>
          <a:latin typeface="+mn-lt"/>
        </a:defRPr>
      </a:lvl6pPr>
      <a:lvl7pPr marL="2519363" algn="l" defTabSz="814388" rtl="0" eaLnBrk="1" fontAlgn="base" hangingPunct="1">
        <a:lnSpc>
          <a:spcPct val="95000"/>
        </a:lnSpc>
        <a:spcBef>
          <a:spcPct val="50000"/>
        </a:spcBef>
        <a:spcAft>
          <a:spcPct val="0"/>
        </a:spcAft>
        <a:defRPr sz="2600" b="1">
          <a:solidFill>
            <a:schemeClr val="tx1"/>
          </a:solidFill>
          <a:latin typeface="+mn-lt"/>
        </a:defRPr>
      </a:lvl7pPr>
      <a:lvl8pPr marL="2976563" algn="l" defTabSz="814388" rtl="0" eaLnBrk="1" fontAlgn="base" hangingPunct="1">
        <a:lnSpc>
          <a:spcPct val="95000"/>
        </a:lnSpc>
        <a:spcBef>
          <a:spcPct val="50000"/>
        </a:spcBef>
        <a:spcAft>
          <a:spcPct val="0"/>
        </a:spcAft>
        <a:defRPr sz="2600" b="1">
          <a:solidFill>
            <a:schemeClr val="tx1"/>
          </a:solidFill>
          <a:latin typeface="+mn-lt"/>
        </a:defRPr>
      </a:lvl8pPr>
      <a:lvl9pPr marL="3433763" algn="l" defTabSz="814388" rtl="0" eaLnBrk="1" fontAlgn="base" hangingPunct="1">
        <a:lnSpc>
          <a:spcPct val="95000"/>
        </a:lnSpc>
        <a:spcBef>
          <a:spcPct val="50000"/>
        </a:spcBef>
        <a:spcAft>
          <a:spcPct val="0"/>
        </a:spcAft>
        <a:defRPr sz="2600" b="1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png"/><Relationship Id="rId4" Type="http://schemas.openxmlformats.org/officeDocument/2006/relationships/hyperlink" Target="http://www.codeproject.com/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evolutionoftheweb.com/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800" dirty="0"/>
              <a:t>HTML and CSS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 brief introduction</a:t>
            </a:r>
          </a:p>
        </p:txBody>
      </p:sp>
    </p:spTree>
    <p:extLst>
      <p:ext uri="{BB962C8B-B14F-4D97-AF65-F5344CB8AC3E}">
        <p14:creationId xmlns:p14="http://schemas.microsoft.com/office/powerpoint/2010/main" val="24972975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 Syntax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/>
              <a:t>A CSS rule set consists of a selector and a declaration block</a:t>
            </a:r>
          </a:p>
          <a:p>
            <a:pPr lvl="1"/>
            <a:r>
              <a:rPr lang="en-US" b="0" dirty="0"/>
              <a:t>The selector points to the HTML element you want to style.</a:t>
            </a:r>
          </a:p>
          <a:p>
            <a:pPr lvl="1"/>
            <a:r>
              <a:rPr lang="en-US" b="0" dirty="0"/>
              <a:t>The declaration block contains one or more declarations separated by semicolons. </a:t>
            </a:r>
          </a:p>
          <a:p>
            <a:pPr lvl="1"/>
            <a:r>
              <a:rPr lang="en-US" b="0" dirty="0"/>
              <a:t>Each declaration includes a property name and a value (name-value pair), separated by a colon, and must end with a semicolon.</a:t>
            </a:r>
          </a:p>
          <a:p>
            <a:pPr lvl="1"/>
            <a:endParaRPr lang="en-US" b="0" dirty="0"/>
          </a:p>
          <a:p>
            <a:endParaRPr lang="en-US" b="0" dirty="0"/>
          </a:p>
          <a:p>
            <a:endParaRPr lang="en-US" b="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4178" y="4677727"/>
            <a:ext cx="5905500" cy="134302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872984" y="4677727"/>
            <a:ext cx="319125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b="1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h1</a:t>
            </a:r>
            <a:r>
              <a:rPr lang="en-US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{</a:t>
            </a:r>
            <a:endParaRPr lang="en-US" sz="2400" dirty="0">
              <a:latin typeface="Calibri" panose="020F0502020204030204" pitchFamily="34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25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b="1" dirty="0">
                <a:solidFill>
                  <a:srgbClr val="AA22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color</a:t>
            </a:r>
            <a:r>
              <a:rPr lang="en-US" dirty="0">
                <a:solidFill>
                  <a:srgbClr val="66666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AA22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blue</a:t>
            </a:r>
            <a:r>
              <a:rPr lang="en-US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US" sz="2400" dirty="0">
              <a:latin typeface="Calibri" panose="020F0502020204030204" pitchFamily="34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25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b="1" dirty="0">
                <a:solidFill>
                  <a:srgbClr val="AA22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font-size</a:t>
            </a:r>
            <a:r>
              <a:rPr lang="en-US" dirty="0">
                <a:solidFill>
                  <a:srgbClr val="66666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12px</a:t>
            </a:r>
            <a:r>
              <a:rPr lang="en-US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US" sz="2400" dirty="0">
              <a:latin typeface="Calibri" panose="020F0502020204030204" pitchFamily="34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25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} </a:t>
            </a:r>
            <a:endParaRPr lang="en-US" sz="2400" dirty="0">
              <a:effectLst/>
              <a:latin typeface="Calibri" panose="020F0502020204030204" pitchFamily="34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14248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 Selector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7486" y="1640462"/>
            <a:ext cx="5380567" cy="3571875"/>
          </a:xfrm>
        </p:spPr>
        <p:txBody>
          <a:bodyPr/>
          <a:lstStyle/>
          <a:p>
            <a:r>
              <a:rPr lang="en-US" sz="2400" b="0" dirty="0">
                <a:solidFill>
                  <a:srgbClr val="FF0000"/>
                </a:solidFill>
              </a:rPr>
              <a:t>element</a:t>
            </a:r>
            <a:r>
              <a:rPr lang="en-US" sz="2400" b="0" dirty="0"/>
              <a:t> Selector: selects </a:t>
            </a:r>
            <a:r>
              <a:rPr lang="en-US" sz="2400" b="0" dirty="0">
                <a:solidFill>
                  <a:srgbClr val="FF0000"/>
                </a:solidFill>
              </a:rPr>
              <a:t>all</a:t>
            </a:r>
            <a:r>
              <a:rPr lang="en-US" sz="2400" b="0" dirty="0"/>
              <a:t> elements based on the type.</a:t>
            </a:r>
          </a:p>
          <a:p>
            <a:r>
              <a:rPr lang="en-US" sz="2400" b="0" dirty="0">
                <a:solidFill>
                  <a:srgbClr val="FF0000"/>
                </a:solidFill>
              </a:rPr>
              <a:t>id</a:t>
            </a:r>
            <a:r>
              <a:rPr lang="en-US" sz="2400" b="0" dirty="0"/>
              <a:t> Selector: select a </a:t>
            </a:r>
            <a:r>
              <a:rPr lang="en-US" sz="2400" b="0" dirty="0">
                <a:solidFill>
                  <a:srgbClr val="FF0000"/>
                </a:solidFill>
              </a:rPr>
              <a:t>specific</a:t>
            </a:r>
            <a:r>
              <a:rPr lang="en-US" sz="2400" b="0" dirty="0"/>
              <a:t> element based on the id attribute of an HTML element </a:t>
            </a:r>
          </a:p>
          <a:p>
            <a:r>
              <a:rPr lang="en-US" sz="2400" b="0" dirty="0">
                <a:solidFill>
                  <a:srgbClr val="FF0000"/>
                </a:solidFill>
              </a:rPr>
              <a:t>class</a:t>
            </a:r>
            <a:r>
              <a:rPr lang="en-US" sz="2400" b="0" dirty="0"/>
              <a:t> Selector: selects </a:t>
            </a:r>
            <a:r>
              <a:rPr lang="en-US" sz="2400" b="0" dirty="0">
                <a:solidFill>
                  <a:srgbClr val="FF0000"/>
                </a:solidFill>
              </a:rPr>
              <a:t>all</a:t>
            </a:r>
            <a:r>
              <a:rPr lang="en-US" sz="2400" b="0" dirty="0"/>
              <a:t> elements based on the class attribute.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3" y="5101732"/>
            <a:ext cx="5314950" cy="13335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4700" y="3493758"/>
            <a:ext cx="3079283" cy="131675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04536" y="1640462"/>
            <a:ext cx="3044993" cy="131675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04536" y="5212337"/>
            <a:ext cx="3120432" cy="1330470"/>
          </a:xfrm>
          <a:prstGeom prst="rect">
            <a:avLst/>
          </a:prstGeom>
        </p:spPr>
      </p:pic>
      <p:grpSp>
        <p:nvGrpSpPr>
          <p:cNvPr id="19" name="Group 18"/>
          <p:cNvGrpSpPr/>
          <p:nvPr/>
        </p:nvGrpSpPr>
        <p:grpSpPr>
          <a:xfrm>
            <a:off x="457204" y="4597365"/>
            <a:ext cx="1070811" cy="597683"/>
            <a:chOff x="324852" y="4501109"/>
            <a:chExt cx="1070811" cy="597683"/>
          </a:xfrm>
        </p:grpSpPr>
        <p:sp>
          <p:nvSpPr>
            <p:cNvPr id="9" name="Down Arrow 8"/>
            <p:cNvSpPr/>
            <p:nvPr/>
          </p:nvSpPr>
          <p:spPr bwMode="auto">
            <a:xfrm>
              <a:off x="782053" y="4930343"/>
              <a:ext cx="156410" cy="168449"/>
            </a:xfrm>
            <a:prstGeom prst="downArrow">
              <a:avLst/>
            </a:prstGeom>
            <a:solidFill>
              <a:schemeClr val="accent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3025" tIns="36512" rIns="73025" bIns="36512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1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8" name="Rectangle 17"/>
            <p:cNvSpPr/>
            <p:nvPr/>
          </p:nvSpPr>
          <p:spPr bwMode="auto">
            <a:xfrm>
              <a:off x="324852" y="4501109"/>
              <a:ext cx="1070811" cy="426294"/>
            </a:xfrm>
            <a:prstGeom prst="rect">
              <a:avLst/>
            </a:prstGeom>
            <a:solidFill>
              <a:schemeClr val="accent2"/>
            </a:solidFill>
            <a:ln w="3810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3025" tIns="36512" rIns="73025" bIns="36512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b="1" i="1" dirty="0">
                  <a:solidFill>
                    <a:schemeClr val="bg1"/>
                  </a:solidFill>
                  <a:latin typeface="Arial" charset="0"/>
                </a:rPr>
                <a:t>element</a:t>
              </a:r>
              <a:endParaRPr kumimoji="0" lang="en-US" sz="1800" b="1" i="1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6721647" y="1644629"/>
            <a:ext cx="1323475" cy="426294"/>
            <a:chOff x="6709615" y="1707338"/>
            <a:chExt cx="1323475" cy="426294"/>
          </a:xfrm>
        </p:grpSpPr>
        <p:sp>
          <p:nvSpPr>
            <p:cNvPr id="22" name="Rectangle 21"/>
            <p:cNvSpPr/>
            <p:nvPr/>
          </p:nvSpPr>
          <p:spPr bwMode="auto">
            <a:xfrm>
              <a:off x="6709615" y="1707338"/>
              <a:ext cx="1070811" cy="426294"/>
            </a:xfrm>
            <a:prstGeom prst="rect">
              <a:avLst/>
            </a:prstGeom>
            <a:solidFill>
              <a:schemeClr val="accent2"/>
            </a:solidFill>
            <a:ln w="3810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3025" tIns="36512" rIns="73025" bIns="36512" numCol="1" rtlCol="0" anchor="t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b="1" i="1" dirty="0">
                  <a:solidFill>
                    <a:schemeClr val="bg1"/>
                  </a:solidFill>
                  <a:latin typeface="Arial" charset="0"/>
                </a:rPr>
                <a:t>element</a:t>
              </a:r>
              <a:endParaRPr kumimoji="0" lang="en-US" sz="1600" b="1" i="1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endParaRPr>
            </a:p>
          </p:txBody>
        </p:sp>
        <p:sp>
          <p:nvSpPr>
            <p:cNvPr id="23" name="Right Arrow 22"/>
            <p:cNvSpPr/>
            <p:nvPr/>
          </p:nvSpPr>
          <p:spPr bwMode="auto">
            <a:xfrm>
              <a:off x="7780426" y="1824232"/>
              <a:ext cx="252664" cy="192506"/>
            </a:xfrm>
            <a:prstGeom prst="rightArrow">
              <a:avLst/>
            </a:prstGeom>
            <a:solidFill>
              <a:schemeClr val="accent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3025" tIns="36512" rIns="73025" bIns="36512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1727098" y="4597365"/>
            <a:ext cx="1070811" cy="597683"/>
            <a:chOff x="324852" y="4501109"/>
            <a:chExt cx="1070811" cy="597683"/>
          </a:xfrm>
        </p:grpSpPr>
        <p:sp>
          <p:nvSpPr>
            <p:cNvPr id="26" name="Down Arrow 25"/>
            <p:cNvSpPr/>
            <p:nvPr/>
          </p:nvSpPr>
          <p:spPr bwMode="auto">
            <a:xfrm>
              <a:off x="782053" y="4930343"/>
              <a:ext cx="156410" cy="168449"/>
            </a:xfrm>
            <a:prstGeom prst="downArrow">
              <a:avLst/>
            </a:prstGeom>
            <a:solidFill>
              <a:schemeClr val="accent5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3025" tIns="36512" rIns="73025" bIns="36512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1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7" name="Rectangle 26"/>
            <p:cNvSpPr/>
            <p:nvPr/>
          </p:nvSpPr>
          <p:spPr bwMode="auto">
            <a:xfrm>
              <a:off x="324852" y="4501109"/>
              <a:ext cx="1070811" cy="426294"/>
            </a:xfrm>
            <a:prstGeom prst="rect">
              <a:avLst/>
            </a:prstGeom>
            <a:solidFill>
              <a:schemeClr val="accent5"/>
            </a:solidFill>
            <a:ln w="38100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3025" tIns="36512" rIns="73025" bIns="36512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b="1" i="1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Arial" charset="0"/>
                </a:rPr>
                <a:t>id</a:t>
              </a:r>
              <a:endParaRPr kumimoji="0" lang="en-US" sz="1800" b="1" i="1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6721647" y="3415942"/>
            <a:ext cx="1323475" cy="426294"/>
            <a:chOff x="6709615" y="1707338"/>
            <a:chExt cx="1323475" cy="426294"/>
          </a:xfrm>
        </p:grpSpPr>
        <p:sp>
          <p:nvSpPr>
            <p:cNvPr id="29" name="Rectangle 28"/>
            <p:cNvSpPr/>
            <p:nvPr/>
          </p:nvSpPr>
          <p:spPr bwMode="auto">
            <a:xfrm>
              <a:off x="6709615" y="1707338"/>
              <a:ext cx="1070811" cy="426294"/>
            </a:xfrm>
            <a:prstGeom prst="rect">
              <a:avLst/>
            </a:prstGeom>
            <a:solidFill>
              <a:schemeClr val="accent5"/>
            </a:solidFill>
            <a:ln w="38100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3025" tIns="36512" rIns="73025" bIns="36512" numCol="1" rtlCol="0" anchor="t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b="1" i="1" dirty="0">
                  <a:solidFill>
                    <a:schemeClr val="bg1"/>
                  </a:solidFill>
                  <a:latin typeface="Arial" charset="0"/>
                </a:rPr>
                <a:t>id</a:t>
              </a:r>
              <a:endParaRPr kumimoji="0" lang="en-US" sz="1600" b="1" i="1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endParaRPr>
            </a:p>
          </p:txBody>
        </p:sp>
        <p:sp>
          <p:nvSpPr>
            <p:cNvPr id="30" name="Right Arrow 29"/>
            <p:cNvSpPr/>
            <p:nvPr/>
          </p:nvSpPr>
          <p:spPr bwMode="auto">
            <a:xfrm>
              <a:off x="7780426" y="1824232"/>
              <a:ext cx="252664" cy="192506"/>
            </a:xfrm>
            <a:prstGeom prst="rightArrow">
              <a:avLst/>
            </a:prstGeom>
            <a:solidFill>
              <a:schemeClr val="accent5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3025" tIns="36512" rIns="73025" bIns="36512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4360855" y="4596673"/>
            <a:ext cx="1070811" cy="597683"/>
            <a:chOff x="324852" y="4501109"/>
            <a:chExt cx="1070811" cy="597683"/>
          </a:xfrm>
        </p:grpSpPr>
        <p:sp>
          <p:nvSpPr>
            <p:cNvPr id="32" name="Down Arrow 31"/>
            <p:cNvSpPr/>
            <p:nvPr/>
          </p:nvSpPr>
          <p:spPr bwMode="auto">
            <a:xfrm>
              <a:off x="782053" y="4930343"/>
              <a:ext cx="156410" cy="168449"/>
            </a:xfrm>
            <a:prstGeom prst="downArrow">
              <a:avLst/>
            </a:prstGeom>
            <a:solidFill>
              <a:schemeClr val="accent6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3025" tIns="36512" rIns="73025" bIns="36512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1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3" name="Rectangle 32"/>
            <p:cNvSpPr/>
            <p:nvPr/>
          </p:nvSpPr>
          <p:spPr bwMode="auto">
            <a:xfrm>
              <a:off x="324852" y="4501109"/>
              <a:ext cx="1070811" cy="426294"/>
            </a:xfrm>
            <a:prstGeom prst="rect">
              <a:avLst/>
            </a:prstGeom>
            <a:solidFill>
              <a:schemeClr val="accent6"/>
            </a:solidFill>
            <a:ln w="38100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3025" tIns="36512" rIns="73025" bIns="36512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b="1" i="1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Arial" charset="0"/>
                </a:rPr>
                <a:t>class</a:t>
              </a:r>
              <a:endParaRPr kumimoji="0" lang="en-US" sz="1800" b="1" i="1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endParaRP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6684725" y="5187255"/>
            <a:ext cx="1323475" cy="426294"/>
            <a:chOff x="6709615" y="1707338"/>
            <a:chExt cx="1323475" cy="426294"/>
          </a:xfrm>
        </p:grpSpPr>
        <p:sp>
          <p:nvSpPr>
            <p:cNvPr id="35" name="Rectangle 34"/>
            <p:cNvSpPr/>
            <p:nvPr/>
          </p:nvSpPr>
          <p:spPr bwMode="auto">
            <a:xfrm>
              <a:off x="6709615" y="1707338"/>
              <a:ext cx="1070811" cy="426294"/>
            </a:xfrm>
            <a:prstGeom prst="rect">
              <a:avLst/>
            </a:prstGeom>
            <a:solidFill>
              <a:schemeClr val="accent6"/>
            </a:solidFill>
            <a:ln w="38100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3025" tIns="36512" rIns="73025" bIns="36512" numCol="1" rtlCol="0" anchor="t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b="1" i="1" dirty="0">
                  <a:solidFill>
                    <a:schemeClr val="bg1"/>
                  </a:solidFill>
                  <a:latin typeface="Arial" charset="0"/>
                </a:rPr>
                <a:t>class</a:t>
              </a:r>
              <a:endParaRPr kumimoji="0" lang="en-US" sz="1600" b="1" i="1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endParaRPr>
            </a:p>
          </p:txBody>
        </p:sp>
        <p:sp>
          <p:nvSpPr>
            <p:cNvPr id="36" name="Right Arrow 35"/>
            <p:cNvSpPr/>
            <p:nvPr/>
          </p:nvSpPr>
          <p:spPr bwMode="auto">
            <a:xfrm>
              <a:off x="7780426" y="1824232"/>
              <a:ext cx="252664" cy="192506"/>
            </a:xfrm>
            <a:prstGeom prst="rightArrow">
              <a:avLst/>
            </a:prstGeom>
            <a:solidFill>
              <a:schemeClr val="accent6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3025" tIns="36512" rIns="73025" bIns="36512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90554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 Rules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/>
              <a:t>Inheritance Rule:</a:t>
            </a:r>
          </a:p>
          <a:p>
            <a:pPr lvl="1"/>
            <a:r>
              <a:rPr lang="en-US" b="0" dirty="0"/>
              <a:t>Children elements will inherit the styles from parent element</a:t>
            </a:r>
          </a:p>
          <a:p>
            <a:r>
              <a:rPr lang="en-US" b="0" dirty="0"/>
              <a:t>Overriding Rule: </a:t>
            </a:r>
          </a:p>
          <a:p>
            <a:pPr lvl="1"/>
            <a:r>
              <a:rPr lang="en-US" b="0" dirty="0"/>
              <a:t>Children element can override styles inherited from parent</a:t>
            </a:r>
          </a:p>
          <a:p>
            <a:pPr lvl="1"/>
            <a:r>
              <a:rPr lang="en-US" b="0" dirty="0"/>
              <a:t>For the same element, later styles will override/mask earlier styles definition for the same property</a:t>
            </a:r>
          </a:p>
          <a:p>
            <a:r>
              <a:rPr lang="en-US" b="0" dirty="0"/>
              <a:t>Cascading Rule: </a:t>
            </a:r>
          </a:p>
          <a:p>
            <a:pPr lvl="1"/>
            <a:r>
              <a:rPr lang="en-US" b="0" dirty="0"/>
              <a:t>Rules of more specific elements will override the less specific rules</a:t>
            </a:r>
          </a:p>
          <a:p>
            <a:pPr marL="0" indent="0">
              <a:buNone/>
            </a:pP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35447974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Size in CSS - The Box Model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Content</a:t>
            </a:r>
          </a:p>
          <a:p>
            <a:r>
              <a:rPr lang="en-US" dirty="0"/>
              <a:t>Padding</a:t>
            </a:r>
          </a:p>
          <a:p>
            <a:r>
              <a:rPr lang="en-US" dirty="0"/>
              <a:t>Border</a:t>
            </a:r>
          </a:p>
          <a:p>
            <a:r>
              <a:rPr lang="en-US" dirty="0"/>
              <a:t>Margin </a:t>
            </a:r>
          </a:p>
        </p:txBody>
      </p:sp>
      <p:sp>
        <p:nvSpPr>
          <p:cNvPr id="8" name="AutoShape 2" descr="Box model image"/>
          <p:cNvSpPr>
            <a:spLocks noChangeAspect="1" noChangeArrowheads="1"/>
          </p:cNvSpPr>
          <p:nvPr/>
        </p:nvSpPr>
        <p:spPr bwMode="auto">
          <a:xfrm>
            <a:off x="155575" y="-1554163"/>
            <a:ext cx="3600450" cy="3238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2816" y="1843507"/>
            <a:ext cx="4581525" cy="41148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9529237" y="6432615"/>
            <a:ext cx="228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Source: </a:t>
            </a:r>
            <a:r>
              <a:rPr lang="en-US" sz="1200" dirty="0">
                <a:hlinkClick r:id="rId4"/>
              </a:rPr>
              <a:t>www.codeproject.com</a:t>
            </a:r>
            <a:endParaRPr lang="en-US" sz="1200" dirty="0"/>
          </a:p>
        </p:txBody>
      </p:sp>
      <p:sp>
        <p:nvSpPr>
          <p:cNvPr id="3" name="TextBox 2"/>
          <p:cNvSpPr txBox="1"/>
          <p:nvPr/>
        </p:nvSpPr>
        <p:spPr>
          <a:xfrm>
            <a:off x="2415208" y="2037521"/>
            <a:ext cx="1222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200px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413184" y="2664222"/>
            <a:ext cx="1222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5px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413184" y="3307835"/>
            <a:ext cx="1222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1px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413184" y="3856397"/>
            <a:ext cx="1222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10px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53651" y="5537201"/>
            <a:ext cx="5786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Actual Width = 200 + 2*5 + 2*1 + 2*10 = 232px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58301" y="2122488"/>
            <a:ext cx="2905125" cy="162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886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2" grpId="0"/>
      <p:bldP spid="13" grpId="0"/>
      <p:bldP spid="14" grpId="0"/>
      <p:bldP spid="1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Hands-on Practice: site.css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ClrTx/>
              <a:buFont typeface="+mj-lt"/>
              <a:buAutoNum type="arabicPeriod"/>
            </a:pPr>
            <a:r>
              <a:rPr lang="en-US" sz="2400" b="0" dirty="0"/>
              <a:t>Add a </a:t>
            </a:r>
            <a:r>
              <a:rPr lang="en-US" sz="2400" b="0" dirty="0" err="1"/>
              <a:t>css</a:t>
            </a:r>
            <a:r>
              <a:rPr lang="en-US" sz="2400" b="0" dirty="0"/>
              <a:t> folder, and create a new file called site.css</a:t>
            </a:r>
          </a:p>
          <a:p>
            <a:pPr marL="457200" indent="-457200">
              <a:buClrTx/>
              <a:buFont typeface="+mj-lt"/>
              <a:buAutoNum type="arabicPeriod"/>
            </a:pPr>
            <a:r>
              <a:rPr lang="en-US" sz="2400" b="0" dirty="0"/>
              <a:t>Add link to </a:t>
            </a:r>
            <a:r>
              <a:rPr lang="en-US" sz="2400" b="0" dirty="0" err="1"/>
              <a:t>css</a:t>
            </a:r>
            <a:r>
              <a:rPr lang="en-US" sz="2400" b="0" dirty="0"/>
              <a:t>/site.css in index.html</a:t>
            </a:r>
          </a:p>
          <a:p>
            <a:pPr marL="457200" indent="-457200">
              <a:buClrTx/>
              <a:buFont typeface="+mj-lt"/>
              <a:buAutoNum type="arabicPeriod"/>
            </a:pPr>
            <a:r>
              <a:rPr lang="en-US" sz="2400" b="0" dirty="0"/>
              <a:t>In the site.css</a:t>
            </a:r>
          </a:p>
          <a:p>
            <a:pPr marL="1252538" lvl="1">
              <a:buFont typeface="+mj-lt"/>
              <a:buAutoNum type="arabicPeriod"/>
            </a:pPr>
            <a:r>
              <a:rPr lang="en-US" sz="2400" b="0" dirty="0"/>
              <a:t>Change font family of all contents in index.html</a:t>
            </a:r>
          </a:p>
          <a:p>
            <a:pPr marL="1252538" lvl="1">
              <a:buFont typeface="+mj-lt"/>
              <a:buAutoNum type="arabicPeriod"/>
            </a:pPr>
            <a:r>
              <a:rPr lang="en-US" sz="2400" b="0" dirty="0"/>
              <a:t>Change h1 to display a different color and font size</a:t>
            </a:r>
          </a:p>
          <a:p>
            <a:pPr marL="1252538" lvl="1">
              <a:buFont typeface="+mj-lt"/>
              <a:buAutoNum type="arabicPeriod"/>
            </a:pPr>
            <a:r>
              <a:rPr lang="en-US" sz="2400" b="0" dirty="0"/>
              <a:t>Add padding to div by id</a:t>
            </a:r>
          </a:p>
          <a:p>
            <a:pPr marL="1252538" lvl="1">
              <a:buFont typeface="+mj-lt"/>
              <a:buAutoNum type="arabicPeriod"/>
            </a:pPr>
            <a:r>
              <a:rPr lang="en-US" sz="2400" b="0" dirty="0"/>
              <a:t>Add margin, boarder, and padding to form by class</a:t>
            </a:r>
          </a:p>
        </p:txBody>
      </p:sp>
    </p:spTree>
    <p:extLst>
      <p:ext uri="{BB962C8B-B14F-4D97-AF65-F5344CB8AC3E}">
        <p14:creationId xmlns:p14="http://schemas.microsoft.com/office/powerpoint/2010/main" val="27999740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7158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1329057"/>
            <a:ext cx="7903029" cy="5480751"/>
          </a:xfr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508004" y="254000"/>
            <a:ext cx="10164233" cy="838200"/>
          </a:xfrm>
        </p:spPr>
        <p:txBody>
          <a:bodyPr/>
          <a:lstStyle/>
          <a:p>
            <a:r>
              <a:rPr lang="en-US" dirty="0"/>
              <a:t>HTML 5 Ecosystem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8204999" y="6241556"/>
            <a:ext cx="32308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Sergey </a:t>
            </a:r>
            <a:r>
              <a:rPr lang="en-US" sz="1200" dirty="0" err="1"/>
              <a:t>Mavrody</a:t>
            </a:r>
            <a:r>
              <a:rPr lang="en-US" sz="1200" dirty="0"/>
              <a:t>, 2014, CC BY-SA 4.0</a:t>
            </a:r>
          </a:p>
        </p:txBody>
      </p:sp>
    </p:spTree>
    <p:extLst>
      <p:ext uri="{BB962C8B-B14F-4D97-AF65-F5344CB8AC3E}">
        <p14:creationId xmlns:p14="http://schemas.microsoft.com/office/powerpoint/2010/main" val="12801725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 Current Trend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C3F93D6-3570-5C4E-8B3A-3E6D4F3C35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887" y="306743"/>
            <a:ext cx="6482442" cy="646624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A43A263-66AE-1B44-8C1D-5868D332BAC5}"/>
              </a:ext>
            </a:extLst>
          </p:cNvPr>
          <p:cNvSpPr/>
          <p:nvPr/>
        </p:nvSpPr>
        <p:spPr>
          <a:xfrm>
            <a:off x="7202933" y="5987534"/>
            <a:ext cx="436728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WikiMedia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, 2017</a:t>
            </a:r>
            <a:b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Adapted from Sergey </a:t>
            </a:r>
            <a:r>
              <a:rPr lang="en-US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Mavrody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, 2014, CC BY-SA 4.0</a:t>
            </a:r>
          </a:p>
        </p:txBody>
      </p:sp>
    </p:spTree>
    <p:extLst>
      <p:ext uri="{BB962C8B-B14F-4D97-AF65-F5344CB8AC3E}">
        <p14:creationId xmlns:p14="http://schemas.microsoft.com/office/powerpoint/2010/main" val="4126617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HTML</a:t>
            </a:r>
          </a:p>
          <a:p>
            <a:r>
              <a:rPr lang="en-US" dirty="0"/>
              <a:t>CSS</a:t>
            </a:r>
          </a:p>
          <a:p>
            <a:r>
              <a:rPr lang="en-US" dirty="0"/>
              <a:t>JavaScript</a:t>
            </a:r>
          </a:p>
        </p:txBody>
      </p:sp>
    </p:spTree>
    <p:extLst>
      <p:ext uri="{BB962C8B-B14F-4D97-AF65-F5344CB8AC3E}">
        <p14:creationId xmlns:p14="http://schemas.microsoft.com/office/powerpoint/2010/main" val="28175249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Evolution of Web Technology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0729" y="1631620"/>
            <a:ext cx="12267594" cy="423578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034784" y="6259224"/>
            <a:ext cx="529132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Source: </a:t>
            </a:r>
            <a:r>
              <a:rPr lang="en-US" sz="1200" dirty="0">
                <a:hlinkClick r:id="rId4"/>
              </a:rPr>
              <a:t>http://www.evolutionoftheweb.com</a:t>
            </a:r>
            <a:r>
              <a:rPr lang="en-US" sz="1200" dirty="0"/>
              <a:t>  (Google Chrome team)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44915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Blocks of Web Development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004" y="1524001"/>
            <a:ext cx="11366496" cy="4749801"/>
          </a:xfrm>
        </p:spPr>
        <p:txBody>
          <a:bodyPr/>
          <a:lstStyle/>
          <a:p>
            <a:r>
              <a:rPr lang="en-US" b="0" dirty="0"/>
              <a:t>Essential technologies of web based application design: </a:t>
            </a:r>
          </a:p>
          <a:p>
            <a:pPr lvl="1"/>
            <a:r>
              <a:rPr lang="en-US" sz="2400" b="0" dirty="0"/>
              <a:t>HTML — Structure and semantics of an application</a:t>
            </a:r>
          </a:p>
          <a:p>
            <a:pPr lvl="1"/>
            <a:r>
              <a:rPr lang="en-US" sz="2400" b="0" dirty="0"/>
              <a:t>CSS — Look, feel and formatting of an application</a:t>
            </a:r>
          </a:p>
          <a:p>
            <a:pPr lvl="1"/>
            <a:r>
              <a:rPr lang="en-US" sz="2400" b="0" dirty="0"/>
              <a:t>Javascript — Dynamic functionality and features</a:t>
            </a:r>
          </a:p>
          <a:p>
            <a:r>
              <a:rPr lang="en-US" sz="2800" b="0" dirty="0"/>
              <a:t>Analogy of building a house:</a:t>
            </a:r>
          </a:p>
          <a:p>
            <a:pPr lvl="1"/>
            <a:r>
              <a:rPr lang="en-US" sz="2400" b="0" dirty="0"/>
              <a:t>HTML — the foundation and fixed structure of a house, floor, windows, doors…</a:t>
            </a:r>
          </a:p>
          <a:p>
            <a:pPr lvl="1"/>
            <a:r>
              <a:rPr lang="en-US" sz="2400" b="0" dirty="0"/>
              <a:t>CSS — decorations of a house, carpets, window frames and drapes…</a:t>
            </a:r>
          </a:p>
          <a:p>
            <a:pPr lvl="1"/>
            <a:r>
              <a:rPr lang="en-US" sz="2400" b="0" dirty="0"/>
              <a:t>Javascript — electrical wiring, plumbing, and appliances… </a:t>
            </a:r>
          </a:p>
        </p:txBody>
      </p:sp>
    </p:spTree>
    <p:extLst>
      <p:ext uri="{BB962C8B-B14F-4D97-AF65-F5344CB8AC3E}">
        <p14:creationId xmlns:p14="http://schemas.microsoft.com/office/powerpoint/2010/main" val="3950283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HTML—</a:t>
            </a:r>
            <a:r>
              <a:rPr lang="en-US" dirty="0" err="1"/>
              <a:t>HyperText</a:t>
            </a:r>
            <a:r>
              <a:rPr lang="en-US" dirty="0"/>
              <a:t> Markup Language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/>
              <a:t>HTML is a standard markup language for creating web pages</a:t>
            </a:r>
          </a:p>
          <a:p>
            <a:pPr lvl="1"/>
            <a:r>
              <a:rPr lang="en-US" b="0" dirty="0"/>
              <a:t>Web browsers read HTML files and render them into web pages</a:t>
            </a:r>
          </a:p>
          <a:p>
            <a:pPr lvl="1"/>
            <a:r>
              <a:rPr lang="en-US" b="0" dirty="0"/>
              <a:t>HTML describes the </a:t>
            </a:r>
            <a:r>
              <a:rPr lang="en-US" b="0" dirty="0">
                <a:solidFill>
                  <a:srgbClr val="990000"/>
                </a:solidFill>
              </a:rPr>
              <a:t>structure</a:t>
            </a:r>
            <a:r>
              <a:rPr lang="en-US" b="0" dirty="0"/>
              <a:t> of a website semantically, making it a markup language, rather than a programming language (such as Java/C#)</a:t>
            </a:r>
          </a:p>
          <a:p>
            <a:pPr lvl="1"/>
            <a:r>
              <a:rPr lang="en-US" b="0" dirty="0"/>
              <a:t>Tags are the basic building block in HTML</a:t>
            </a:r>
            <a:br>
              <a:rPr lang="en-US" b="0" dirty="0"/>
            </a:br>
            <a:r>
              <a:rPr lang="en-US" b="0" dirty="0"/>
              <a:t>Each HTML tag describes different content within the same document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2451D1-7015-2949-A536-F2A0D47CECBD}"/>
              </a:ext>
            </a:extLst>
          </p:cNvPr>
          <p:cNvSpPr txBox="1"/>
          <p:nvPr/>
        </p:nvSpPr>
        <p:spPr>
          <a:xfrm>
            <a:off x="3114676" y="5565916"/>
            <a:ext cx="46987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00629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&lt;html&gt; … &lt;/html&gt;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A5DB34-CD13-E840-B72C-4FC755276A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69733" y="1524001"/>
            <a:ext cx="1235528" cy="1235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0670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/>
              <a:t>HyperText Markup Language</a:t>
            </a:r>
          </a:p>
          <a:p>
            <a:pPr lvl="1"/>
            <a:r>
              <a:rPr lang="en-US" sz="2400" b="0" dirty="0"/>
              <a:t>Angle bracket (tag) based structure</a:t>
            </a:r>
          </a:p>
          <a:p>
            <a:pPr lvl="1"/>
            <a:r>
              <a:rPr lang="en-US" sz="2400" b="0" dirty="0"/>
              <a:t>Defines structure of a web page</a:t>
            </a:r>
          </a:p>
          <a:p>
            <a:pPr marL="627063" lvl="1" indent="0">
              <a:buNone/>
            </a:pPr>
            <a:endParaRPr lang="en-US" b="0" dirty="0"/>
          </a:p>
        </p:txBody>
      </p:sp>
      <p:sp>
        <p:nvSpPr>
          <p:cNvPr id="13" name="Rectangle 12"/>
          <p:cNvSpPr/>
          <p:nvPr/>
        </p:nvSpPr>
        <p:spPr>
          <a:xfrm>
            <a:off x="2221451" y="3214826"/>
            <a:ext cx="3769777" cy="37481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400" dirty="0">
                <a:solidFill>
                  <a:srgbClr val="007700"/>
                </a:solidFill>
                <a:latin typeface="Lucida Console" panose="020B06090405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&lt;html&gt;</a:t>
            </a:r>
            <a:endParaRPr lang="en-US" sz="2400" dirty="0">
              <a:latin typeface="Lucida Console" panose="020B0609040504020204" pitchFamily="49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25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400" dirty="0">
                <a:latin typeface="Lucida Console" panose="020B06090405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400" dirty="0">
                <a:solidFill>
                  <a:srgbClr val="006298"/>
                </a:solidFill>
                <a:latin typeface="Lucida Console" panose="020B06090405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&lt;head&gt;</a:t>
            </a:r>
            <a:endParaRPr lang="en-US" sz="2400" dirty="0">
              <a:solidFill>
                <a:srgbClr val="006298"/>
              </a:solidFill>
              <a:latin typeface="Lucida Console" panose="020B0609040504020204" pitchFamily="49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25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400" dirty="0">
                <a:solidFill>
                  <a:srgbClr val="006298"/>
                </a:solidFill>
                <a:latin typeface="Lucida Console" panose="020B06090405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&lt;/head&gt;</a:t>
            </a:r>
            <a:endParaRPr lang="en-US" sz="2400" dirty="0">
              <a:solidFill>
                <a:srgbClr val="006298"/>
              </a:solidFill>
              <a:latin typeface="Lucida Console" panose="020B0609040504020204" pitchFamily="49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25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400" dirty="0">
                <a:latin typeface="Lucida Console" panose="020B06090405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400" dirty="0">
                <a:solidFill>
                  <a:srgbClr val="66435A"/>
                </a:solidFill>
                <a:latin typeface="Lucida Console" panose="020B06090405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&lt;body&gt;</a:t>
            </a:r>
            <a:r>
              <a:rPr lang="en-US" sz="2400" dirty="0">
                <a:latin typeface="Lucida Console" panose="020B06090405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endParaRPr lang="en-US" sz="2400" dirty="0">
              <a:latin typeface="Lucida Console" panose="020B0609040504020204" pitchFamily="49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25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400" dirty="0">
                <a:latin typeface="Lucida Console" panose="020B06090405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Lucida Console" panose="020B06090405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Hello world</a:t>
            </a:r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  <a:latin typeface="Lucida Console" panose="020B0609040504020204" pitchFamily="49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25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400" dirty="0">
                <a:latin typeface="Lucida Console" panose="020B06090405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400" dirty="0">
                <a:solidFill>
                  <a:srgbClr val="66435A"/>
                </a:solidFill>
                <a:latin typeface="Lucida Console" panose="020B06090405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&lt;/body&gt;</a:t>
            </a:r>
            <a:endParaRPr lang="en-US" sz="2400" dirty="0">
              <a:solidFill>
                <a:srgbClr val="66435A"/>
              </a:solidFill>
              <a:latin typeface="Lucida Console" panose="020B0609040504020204" pitchFamily="49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25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400" dirty="0">
                <a:solidFill>
                  <a:srgbClr val="007700"/>
                </a:solidFill>
                <a:latin typeface="Lucida Console" panose="020B06090405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&lt;/html&gt;</a:t>
            </a:r>
          </a:p>
          <a:p>
            <a:pPr>
              <a:lnSpc>
                <a:spcPct val="125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400" dirty="0">
              <a:effectLst/>
              <a:latin typeface="Lucida Console" panose="020B0609040504020204" pitchFamily="49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8034" y="2088224"/>
            <a:ext cx="5172075" cy="39624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79D268D-1284-1645-9464-0922F49065A9}"/>
              </a:ext>
            </a:extLst>
          </p:cNvPr>
          <p:cNvSpPr/>
          <p:nvPr/>
        </p:nvSpPr>
        <p:spPr bwMode="auto">
          <a:xfrm>
            <a:off x="2090082" y="3329126"/>
            <a:ext cx="110193" cy="3085962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3025" tIns="36512" rIns="73025" bIns="36512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05730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 in HTML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384079" y="1682142"/>
            <a:ext cx="6948487" cy="4670927"/>
          </a:xfrm>
          <a:prstGeom prst="rect">
            <a:avLst/>
          </a:prstGeom>
        </p:spPr>
      </p:pic>
      <p:pic>
        <p:nvPicPr>
          <p:cNvPr id="3074" name="Picture 2" descr="http://gingersoulrecords.com/wp-content/uploads/DOM_tre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6331" y="1803400"/>
            <a:ext cx="4376560" cy="3911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7224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Hands-on Practice: index.html 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ClrTx/>
              <a:buFont typeface="+mj-lt"/>
              <a:buAutoNum type="arabicPeriod"/>
            </a:pPr>
            <a:r>
              <a:rPr lang="en-US" sz="2800" b="0" dirty="0"/>
              <a:t>Change title of the page</a:t>
            </a:r>
          </a:p>
          <a:p>
            <a:pPr marL="457200" indent="-457200">
              <a:buClrTx/>
              <a:buFont typeface="+mj-lt"/>
              <a:buAutoNum type="arabicPeriod"/>
            </a:pPr>
            <a:r>
              <a:rPr lang="en-US" sz="2800" b="0" dirty="0"/>
              <a:t>Add a </a:t>
            </a:r>
            <a:r>
              <a:rPr lang="en-US" sz="2800" b="0" dirty="0">
                <a:solidFill>
                  <a:srgbClr val="00629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&lt;div&gt; </a:t>
            </a:r>
            <a:r>
              <a:rPr lang="en-US" sz="2800" b="0" dirty="0"/>
              <a:t>tag with </a:t>
            </a:r>
            <a:r>
              <a:rPr lang="en-US" sz="2800" b="0" i="1" dirty="0">
                <a:solidFill>
                  <a:srgbClr val="00629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id=</a:t>
            </a:r>
            <a:r>
              <a:rPr lang="en-US" sz="2800" b="0" dirty="0">
                <a:solidFill>
                  <a:srgbClr val="006298"/>
                </a:solidFill>
              </a:rPr>
              <a:t>"</a:t>
            </a:r>
            <a:r>
              <a:rPr lang="en-US" sz="2800" b="0" i="1" dirty="0" err="1">
                <a:solidFill>
                  <a:srgbClr val="00629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welcomeMsg</a:t>
            </a:r>
            <a:r>
              <a:rPr lang="en-US" sz="2800" b="0" i="1" dirty="0">
                <a:solidFill>
                  <a:srgbClr val="00629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 </a:t>
            </a:r>
            <a:r>
              <a:rPr lang="en-US" sz="2800" b="0" dirty="0"/>
              <a:t>Inside the div</a:t>
            </a:r>
          </a:p>
          <a:p>
            <a:pPr marL="1252538" lvl="1"/>
            <a:r>
              <a:rPr lang="en-US" sz="2400" b="0" dirty="0"/>
              <a:t>Add a header tag </a:t>
            </a:r>
            <a:r>
              <a:rPr lang="en-US" sz="2400" b="0" dirty="0">
                <a:solidFill>
                  <a:srgbClr val="6643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&lt;h1&gt; … &lt;/h1&gt;</a:t>
            </a:r>
          </a:p>
          <a:p>
            <a:pPr marL="1252538" lvl="1"/>
            <a:r>
              <a:rPr lang="en-US" sz="2400" b="0" dirty="0"/>
              <a:t>Add a paragraph tag </a:t>
            </a:r>
            <a:r>
              <a:rPr lang="en-US" sz="2400" b="0" dirty="0">
                <a:solidFill>
                  <a:srgbClr val="6643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&lt;p&gt; … &lt;/p&gt;</a:t>
            </a:r>
          </a:p>
          <a:p>
            <a:pPr marL="457200" indent="-457200">
              <a:buClrTx/>
              <a:buFont typeface="+mj-lt"/>
              <a:buAutoNum type="arabicPeriod"/>
            </a:pPr>
            <a:r>
              <a:rPr lang="en-US" sz="2800" b="0" dirty="0"/>
              <a:t>Add two </a:t>
            </a:r>
            <a:r>
              <a:rPr lang="en-US" sz="2800" b="0" dirty="0">
                <a:solidFill>
                  <a:srgbClr val="00629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&lt;div&gt; </a:t>
            </a:r>
            <a:r>
              <a:rPr lang="en-US" sz="2800" b="0" dirty="0"/>
              <a:t>tags with </a:t>
            </a:r>
            <a:r>
              <a:rPr lang="en-US" sz="2800" b="0" dirty="0">
                <a:solidFill>
                  <a:srgbClr val="00629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class="special"</a:t>
            </a:r>
          </a:p>
          <a:p>
            <a:pPr marL="1252538" lvl="1"/>
            <a:r>
              <a:rPr lang="en-US" sz="2400" b="0" dirty="0"/>
              <a:t>Add a paragraph tag </a:t>
            </a:r>
            <a:r>
              <a:rPr lang="en-US" sz="2400" b="0" dirty="0">
                <a:solidFill>
                  <a:srgbClr val="6643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&lt;p&gt; … &lt;/p&gt;</a:t>
            </a:r>
            <a:endParaRPr lang="en-US" sz="2400" b="0" dirty="0"/>
          </a:p>
        </p:txBody>
      </p:sp>
    </p:spTree>
    <p:extLst>
      <p:ext uri="{BB962C8B-B14F-4D97-AF65-F5344CB8AC3E}">
        <p14:creationId xmlns:p14="http://schemas.microsoft.com/office/powerpoint/2010/main" val="8832749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Styling in HTML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b="0" dirty="0"/>
              <a:t>CSS is a style sheet language used for describing the look and formatting of HTML documents</a:t>
            </a:r>
          </a:p>
          <a:p>
            <a:r>
              <a:rPr lang="en-US" sz="2400" b="0" dirty="0"/>
              <a:t>Inline Styles — Style Property</a:t>
            </a:r>
          </a:p>
          <a:p>
            <a:pPr lvl="1"/>
            <a:r>
              <a:rPr lang="en-US" sz="2000" b="0" dirty="0"/>
              <a:t>Not best practice, we should separate UI (DOM structure) and Style</a:t>
            </a:r>
          </a:p>
          <a:p>
            <a:r>
              <a:rPr lang="en-US" sz="2400" b="0" dirty="0"/>
              <a:t>Internal Style — Style Tags</a:t>
            </a:r>
          </a:p>
          <a:p>
            <a:pPr lvl="1"/>
            <a:r>
              <a:rPr lang="en-US" sz="2000" b="0" dirty="0"/>
              <a:t>Not best practice, it is only separate UI and Style on a “per page” basis</a:t>
            </a:r>
            <a:endParaRPr lang="en-US" sz="2400" b="0" dirty="0"/>
          </a:p>
          <a:p>
            <a:r>
              <a:rPr lang="en-US" sz="2400" b="0" dirty="0"/>
              <a:t>External Style Sheet — Cascading Style Sheets</a:t>
            </a:r>
          </a:p>
          <a:p>
            <a:pPr lvl="1"/>
            <a:r>
              <a:rPr lang="en-US" sz="2000" b="0" dirty="0"/>
              <a:t>Contain rules for styling the UI in a separate file (.</a:t>
            </a:r>
            <a:r>
              <a:rPr lang="en-US" sz="2000" b="0" dirty="0" err="1"/>
              <a:t>css</a:t>
            </a:r>
            <a:r>
              <a:rPr lang="en-US" sz="2000" b="0" dirty="0"/>
              <a:t>)</a:t>
            </a:r>
          </a:p>
          <a:p>
            <a:pPr lvl="1"/>
            <a:r>
              <a:rPr lang="en-US" sz="2000" b="0" dirty="0"/>
              <a:t>Leave HTML structural information in a stand-alone file (.html)</a:t>
            </a:r>
          </a:p>
          <a:p>
            <a:pPr lvl="1"/>
            <a:r>
              <a:rPr lang="en-US" sz="2000" b="0" dirty="0"/>
              <a:t>Best Practice since it allows site-wide rules and overriding for specific cases/pages</a:t>
            </a:r>
          </a:p>
        </p:txBody>
      </p:sp>
    </p:spTree>
    <p:extLst>
      <p:ext uri="{BB962C8B-B14F-4D97-AF65-F5344CB8AC3E}">
        <p14:creationId xmlns:p14="http://schemas.microsoft.com/office/powerpoint/2010/main" val="1947935425"/>
      </p:ext>
    </p:extLst>
  </p:cSld>
  <p:clrMapOvr>
    <a:masterClrMapping/>
  </p:clrMapOvr>
</p:sld>
</file>

<file path=ppt/theme/theme1.xml><?xml version="1.0" encoding="utf-8"?>
<a:theme xmlns:a="http://schemas.openxmlformats.org/drawingml/2006/main" name="Kelley-G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isco2002Templa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73025" tIns="36512" rIns="73025" bIns="36512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73025" tIns="36512" rIns="73025" bIns="36512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Cisco2002Template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isco2002Templat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isco2002Template 3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isco2002Template 4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isco2002Template 5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isco2002Template 6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isco2002Template 7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isco2002Template 8">
        <a:dk1>
          <a:srgbClr val="000000"/>
        </a:dk1>
        <a:lt1>
          <a:srgbClr val="FFFFFF"/>
        </a:lt1>
        <a:dk2>
          <a:srgbClr val="FFFFFF"/>
        </a:dk2>
        <a:lt2>
          <a:srgbClr val="000000"/>
        </a:lt2>
        <a:accent1>
          <a:srgbClr val="336666"/>
        </a:accent1>
        <a:accent2>
          <a:srgbClr val="B92B38"/>
        </a:accent2>
        <a:accent3>
          <a:srgbClr val="FFFFFF"/>
        </a:accent3>
        <a:accent4>
          <a:srgbClr val="000000"/>
        </a:accent4>
        <a:accent5>
          <a:srgbClr val="ADB8B8"/>
        </a:accent5>
        <a:accent6>
          <a:srgbClr val="A72632"/>
        </a:accent6>
        <a:hlink>
          <a:srgbClr val="969696"/>
        </a:hlink>
        <a:folHlink>
          <a:srgbClr val="CC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Kelley-GE" id="{87D5DA58-D791-4F33-9E72-48227BEDA338}" vid="{A272B05E-814A-4A21-ACAD-E1770B01B4D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Kelley-GE</Template>
  <TotalTime>1000</TotalTime>
  <Words>1074</Words>
  <Application>Microsoft Macintosh PowerPoint</Application>
  <PresentationFormat>Widescreen</PresentationFormat>
  <Paragraphs>155</Paragraphs>
  <Slides>17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8" baseType="lpstr">
      <vt:lpstr>SimSun</vt:lpstr>
      <vt:lpstr>Arial</vt:lpstr>
      <vt:lpstr>BentonSans</vt:lpstr>
      <vt:lpstr>BentonSans Medium</vt:lpstr>
      <vt:lpstr>Calibri</vt:lpstr>
      <vt:lpstr>Consolas</vt:lpstr>
      <vt:lpstr>Courier New</vt:lpstr>
      <vt:lpstr>Lucida Console</vt:lpstr>
      <vt:lpstr>Times New Roman</vt:lpstr>
      <vt:lpstr>Wingdings</vt:lpstr>
      <vt:lpstr>Kelley-GE</vt:lpstr>
      <vt:lpstr>HTML and CSS</vt:lpstr>
      <vt:lpstr>Agenda</vt:lpstr>
      <vt:lpstr>Evolution of Web Technology</vt:lpstr>
      <vt:lpstr>Building Blocks of Web Development</vt:lpstr>
      <vt:lpstr>HTML—HyperText Markup Language</vt:lpstr>
      <vt:lpstr>HTML Introduction</vt:lpstr>
      <vt:lpstr>DOM in HTML</vt:lpstr>
      <vt:lpstr>Hands-on Practice: index.html </vt:lpstr>
      <vt:lpstr>Styling in HTML</vt:lpstr>
      <vt:lpstr>CSS Syntax</vt:lpstr>
      <vt:lpstr>CSS Selector</vt:lpstr>
      <vt:lpstr>CSS Rules</vt:lpstr>
      <vt:lpstr>Size in CSS - The Box Model</vt:lpstr>
      <vt:lpstr>Hands-on Practice: site.css</vt:lpstr>
      <vt:lpstr>Appendix</vt:lpstr>
      <vt:lpstr>HTML 5 Ecosystem</vt:lpstr>
      <vt:lpstr>CSS Current Trend</vt:lpstr>
    </vt:vector>
  </TitlesOfParts>
  <Company>Kelley School of Business</Company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of HTML5</dc:title>
  <dc:creator>Yan, Ge</dc:creator>
  <cp:lastModifiedBy>Tom Gregory</cp:lastModifiedBy>
  <cp:revision>81</cp:revision>
  <cp:lastPrinted>2015-08-29T18:34:44Z</cp:lastPrinted>
  <dcterms:created xsi:type="dcterms:W3CDTF">2015-08-20T14:00:17Z</dcterms:created>
  <dcterms:modified xsi:type="dcterms:W3CDTF">2018-03-27T03:32:11Z</dcterms:modified>
</cp:coreProperties>
</file>